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5" r:id="rId6"/>
    <p:sldId id="260" r:id="rId7"/>
    <p:sldId id="261" r:id="rId8"/>
    <p:sldId id="262" r:id="rId9"/>
    <p:sldId id="263" r:id="rId10"/>
    <p:sldId id="264" r:id="rId11"/>
    <p:sldId id="274" r:id="rId12"/>
    <p:sldId id="266" r:id="rId13"/>
    <p:sldId id="273" r:id="rId14"/>
    <p:sldId id="268" r:id="rId15"/>
    <p:sldId id="267" r:id="rId16"/>
    <p:sldId id="271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49"/>
    <p:restoredTop sz="94653"/>
  </p:normalViewPr>
  <p:slideViewPr>
    <p:cSldViewPr snapToGrid="0" snapToObjects="1">
      <p:cViewPr varScale="1">
        <p:scale>
          <a:sx n="165" d="100"/>
          <a:sy n="165" d="100"/>
        </p:scale>
        <p:origin x="7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DA573-0F52-0343-A185-AFC1D0450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8F25CB-3FDE-AB40-B373-660D06A6F9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92156-4E73-7F40-8922-84DCEE620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C8CA2-33ED-B444-8222-773E0BE45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4AD32-514A-E24C-AAAC-3A894A8D4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62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6786-891A-EE41-9FC4-A3EAEE9E1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2D373-3503-0842-86AA-0DEDE888F3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D20D0-6F75-234A-B607-9F9C15C0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AA181-2D2B-9949-903C-A9C2D169E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4563D-010A-2E46-AED8-AEBDA4B4F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93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4E7978-0C80-4E41-A3F4-23F5B4359D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1102A9-CD2F-4A40-8C54-86E264848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E6194-B945-F24D-B8D4-D44E51621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AE4CA-0FD2-F54C-81DF-C1FEF9663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90F3A-2C19-9E44-AB19-FCB060605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77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017C6-1977-7B47-B3AE-89F67AABC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F9344-DEB7-7C44-B9F5-ADFFB8119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5290B-6A57-274C-B97E-6D10F085F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8E37F-2479-514E-9648-8CB51939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17F4D-8D2E-8B4F-91AA-22AFC159D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86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6731F-4CC5-E045-AC04-7BDD2244E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84759-9597-4F4A-83D6-13882E92C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AD33A-852A-D14C-92BC-0D5E96553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A4338-02D0-BB42-A85D-755838D94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73161-F6AC-614F-B5AF-B7B861A91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989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19D78-D68A-854D-A824-2E671FA3F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1E786-5DDA-F140-B1E2-2FEBD6DC97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659B2-5325-9E47-B91E-28C02D941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6F637-2662-F74D-A1F6-DDFB69A26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32ABB3-FB4C-FF41-B4BA-197580978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B2225-5B34-2948-ADBC-9B8F094B1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31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7290-ACC1-C946-A9E9-D353FA030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6BF018-5FD0-D94F-AA4D-10FC7F267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859B6-ADB7-5F4E-A794-02AC63349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3CDD21-A6F2-0143-920E-5B861308B3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F89853-F30E-5745-99D0-5648B1AD49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73A1AC-88A9-A240-B3A0-E576488FD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4A742D-C7B0-E243-9501-FE45DC8CA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68E6B9-8366-E54D-9D0E-C20D6D555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689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8A5CC-E5ED-F447-941B-5BDDA07C5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9CE7B7-3F58-C543-A470-F7533542F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4D2762-90E5-5447-9B58-29D2612BE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13585-15A3-1949-8A8A-E3CCA3F8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834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E92950-80B9-5D49-AA4E-51282EECE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907A7B-5ECC-D241-B438-0CF896CAC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CE4D5-971C-F24B-A7EB-47B90CC3C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491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88932-1C94-9547-AA6C-39B23858A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7F276-AB64-8D4B-9251-910B1595D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CF3C5E-F63D-B046-9802-B3F36D4A85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D549-64D8-BB42-B583-43473A2BB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1BCEE-FE61-7A45-B76E-EF2CC9D01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3B276-0F9F-A946-B384-069D05A94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30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2202E-DFDE-AB48-8E07-E7E51C411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E6B53B-516A-9C41-8916-57FD0DC1E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7FB5ED-5D0C-4640-B980-021A47344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78103C-DB86-E047-A648-28A2CAAFE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184231-4A41-8547-9BD7-FBA829125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4038FC-3028-1242-9F67-5CADC7B72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677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DBD7A6-A3CD-A447-801E-756F73317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DF932A-441B-5746-B9A3-9D9FB6764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216C7-EAD7-6F4B-9789-AC6868E026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63DF2-7027-7242-918C-0B9EA9ACD733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569AF-C090-8F47-99E1-B86A99DB0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1516B-A32B-4C43-934A-0E895DC3AB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95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0" name="Rectangle 7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ctangle 7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D84A98-2FE4-D54C-BCB8-F40DF9126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6522" y="5633765"/>
            <a:ext cx="3408555" cy="87361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Kevin Boyd &amp; Scott Frazier</a:t>
            </a:r>
          </a:p>
        </p:txBody>
      </p:sp>
      <p:pic>
        <p:nvPicPr>
          <p:cNvPr id="1028" name="Picture 4" descr="Logo&#10;&#10;Description automatically generated">
            <a:extLst>
              <a:ext uri="{FF2B5EF4-FFF2-40B4-BE49-F238E27FC236}">
                <a16:creationId xmlns:a16="http://schemas.microsoft.com/office/drawing/2014/main" id="{79AA075F-4E20-2B49-8B31-4585CA86E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8535" y="554793"/>
            <a:ext cx="11327549" cy="4191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5698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FB24A-6290-E543-8CF7-66E968821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k-NN Model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D37E9F-CE5F-4943-9C4F-EB26F80104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1809" y="1328274"/>
            <a:ext cx="7224718" cy="4201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1C926E-265B-F84D-9AE8-64D6530A5822}"/>
              </a:ext>
            </a:extLst>
          </p:cNvPr>
          <p:cNvSpPr txBox="1"/>
          <p:nvPr/>
        </p:nvSpPr>
        <p:spPr>
          <a:xfrm>
            <a:off x="9942162" y="6498806"/>
            <a:ext cx="2495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Kularathne</a:t>
            </a:r>
            <a:r>
              <a:rPr lang="en-US" dirty="0"/>
              <a:t> et al., 2020</a:t>
            </a:r>
          </a:p>
        </p:txBody>
      </p:sp>
    </p:spTree>
    <p:extLst>
      <p:ext uri="{BB962C8B-B14F-4D97-AF65-F5344CB8AC3E}">
        <p14:creationId xmlns:p14="http://schemas.microsoft.com/office/powerpoint/2010/main" val="3729678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FB24A-6290-E543-8CF7-66E968821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k-NN Model</a:t>
            </a: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DB7B4CED-A864-0246-9A61-9302EF6A1D69}"/>
              </a:ext>
            </a:extLst>
          </p:cNvPr>
          <p:cNvGraphicFramePr>
            <a:graphicFrameLocks noGrp="1"/>
          </p:cNvGraphicFramePr>
          <p:nvPr/>
        </p:nvGraphicFramePr>
        <p:xfrm>
          <a:off x="4559102" y="1365141"/>
          <a:ext cx="7190133" cy="1371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6711">
                  <a:extLst>
                    <a:ext uri="{9D8B030D-6E8A-4147-A177-3AD203B41FA5}">
                      <a16:colId xmlns:a16="http://schemas.microsoft.com/office/drawing/2014/main" val="2438343974"/>
                    </a:ext>
                  </a:extLst>
                </a:gridCol>
                <a:gridCol w="2396711">
                  <a:extLst>
                    <a:ext uri="{9D8B030D-6E8A-4147-A177-3AD203B41FA5}">
                      <a16:colId xmlns:a16="http://schemas.microsoft.com/office/drawing/2014/main" val="325713986"/>
                    </a:ext>
                  </a:extLst>
                </a:gridCol>
                <a:gridCol w="2396711">
                  <a:extLst>
                    <a:ext uri="{9D8B030D-6E8A-4147-A177-3AD203B41FA5}">
                      <a16:colId xmlns:a16="http://schemas.microsoft.com/office/drawing/2014/main" val="544566253"/>
                    </a:ext>
                  </a:extLst>
                </a:gridCol>
              </a:tblGrid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k =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IPA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203661"/>
                  </a:ext>
                </a:extLst>
              </a:tr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438279"/>
                  </a:ext>
                </a:extLst>
              </a:tr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06846"/>
                  </a:ext>
                </a:extLst>
              </a:tr>
            </a:tbl>
          </a:graphicData>
        </a:graphic>
      </p:graphicFrame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E8FDD2FC-84D8-9043-8C40-722D3CF4861A}"/>
              </a:ext>
            </a:extLst>
          </p:cNvPr>
          <p:cNvGraphicFramePr>
            <a:graphicFrameLocks noGrp="1"/>
          </p:cNvGraphicFramePr>
          <p:nvPr/>
        </p:nvGraphicFramePr>
        <p:xfrm>
          <a:off x="4559101" y="4123556"/>
          <a:ext cx="7190134" cy="18288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3595067">
                  <a:extLst>
                    <a:ext uri="{9D8B030D-6E8A-4147-A177-3AD203B41FA5}">
                      <a16:colId xmlns:a16="http://schemas.microsoft.com/office/drawing/2014/main" val="1156135138"/>
                    </a:ext>
                  </a:extLst>
                </a:gridCol>
                <a:gridCol w="3595067">
                  <a:extLst>
                    <a:ext uri="{9D8B030D-6E8A-4147-A177-3AD203B41FA5}">
                      <a16:colId xmlns:a16="http://schemas.microsoft.com/office/drawing/2014/main" val="2621469778"/>
                    </a:ext>
                  </a:extLst>
                </a:gridCol>
              </a:tblGrid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85.77%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549977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87.80%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63785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Specificity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82.52%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791296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 Information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61.42%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12442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A32B592-3A21-BA4F-8436-CE85B581B26C}"/>
              </a:ext>
            </a:extLst>
          </p:cNvPr>
          <p:cNvSpPr txBox="1"/>
          <p:nvPr/>
        </p:nvSpPr>
        <p:spPr>
          <a:xfrm>
            <a:off x="6963250" y="812598"/>
            <a:ext cx="2381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Confusion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8F6D7B-E83B-EA4E-B95B-6F15F1F35FF2}"/>
              </a:ext>
            </a:extLst>
          </p:cNvPr>
          <p:cNvSpPr txBox="1"/>
          <p:nvPr/>
        </p:nvSpPr>
        <p:spPr>
          <a:xfrm>
            <a:off x="7309509" y="3574355"/>
            <a:ext cx="1689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Test Metrics</a:t>
            </a:r>
          </a:p>
        </p:txBody>
      </p:sp>
    </p:spTree>
    <p:extLst>
      <p:ext uri="{BB962C8B-B14F-4D97-AF65-F5344CB8AC3E}">
        <p14:creationId xmlns:p14="http://schemas.microsoft.com/office/powerpoint/2010/main" val="164302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211D0-D933-894E-93EF-2AF15A53F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Best Value for K</a:t>
            </a:r>
          </a:p>
        </p:txBody>
      </p:sp>
      <p:pic>
        <p:nvPicPr>
          <p:cNvPr id="6" name="Picture 5" descr="Chart, line chart, histogram&#10;&#10;Description automatically generated">
            <a:extLst>
              <a:ext uri="{FF2B5EF4-FFF2-40B4-BE49-F238E27FC236}">
                <a16:creationId xmlns:a16="http://schemas.microsoft.com/office/drawing/2014/main" id="{6A129D3A-968E-F542-8D5D-852B8C59F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690" y="1682282"/>
            <a:ext cx="8008620" cy="506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587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FB24A-6290-E543-8CF7-66E968821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k-NN Model</a:t>
            </a: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DB7B4CED-A864-0246-9A61-9302EF6A1D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194679"/>
              </p:ext>
            </p:extLst>
          </p:nvPr>
        </p:nvGraphicFramePr>
        <p:xfrm>
          <a:off x="4559102" y="1365141"/>
          <a:ext cx="7190133" cy="1371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6711">
                  <a:extLst>
                    <a:ext uri="{9D8B030D-6E8A-4147-A177-3AD203B41FA5}">
                      <a16:colId xmlns:a16="http://schemas.microsoft.com/office/drawing/2014/main" val="2438343974"/>
                    </a:ext>
                  </a:extLst>
                </a:gridCol>
                <a:gridCol w="2396711">
                  <a:extLst>
                    <a:ext uri="{9D8B030D-6E8A-4147-A177-3AD203B41FA5}">
                      <a16:colId xmlns:a16="http://schemas.microsoft.com/office/drawing/2014/main" val="325713986"/>
                    </a:ext>
                  </a:extLst>
                </a:gridCol>
                <a:gridCol w="2396711">
                  <a:extLst>
                    <a:ext uri="{9D8B030D-6E8A-4147-A177-3AD203B41FA5}">
                      <a16:colId xmlns:a16="http://schemas.microsoft.com/office/drawing/2014/main" val="544566253"/>
                    </a:ext>
                  </a:extLst>
                </a:gridCol>
              </a:tblGrid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k = 10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6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IPA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203661"/>
                  </a:ext>
                </a:extLst>
              </a:tr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144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145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18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17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438279"/>
                  </a:ext>
                </a:extLst>
              </a:tr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17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85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88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06846"/>
                  </a:ext>
                </a:extLst>
              </a:tr>
            </a:tbl>
          </a:graphicData>
        </a:graphic>
      </p:graphicFrame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E8FDD2FC-84D8-9043-8C40-722D3CF486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246949"/>
              </p:ext>
            </p:extLst>
          </p:nvPr>
        </p:nvGraphicFramePr>
        <p:xfrm>
          <a:off x="4559101" y="4123556"/>
          <a:ext cx="7190134" cy="18288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3595067">
                  <a:extLst>
                    <a:ext uri="{9D8B030D-6E8A-4147-A177-3AD203B41FA5}">
                      <a16:colId xmlns:a16="http://schemas.microsoft.com/office/drawing/2014/main" val="1156135138"/>
                    </a:ext>
                  </a:extLst>
                </a:gridCol>
                <a:gridCol w="3595067">
                  <a:extLst>
                    <a:ext uri="{9D8B030D-6E8A-4147-A177-3AD203B41FA5}">
                      <a16:colId xmlns:a16="http://schemas.microsoft.com/office/drawing/2014/main" val="2621469778"/>
                    </a:ext>
                  </a:extLst>
                </a:gridCol>
              </a:tblGrid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85.77%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87.27%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549977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87.80%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89.51%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63785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Specificity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82.52%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83.81%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791296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 Information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61.42%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12442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BC012F4-0741-9C4A-8F66-947257DF981A}"/>
              </a:ext>
            </a:extLst>
          </p:cNvPr>
          <p:cNvSpPr txBox="1"/>
          <p:nvPr/>
        </p:nvSpPr>
        <p:spPr>
          <a:xfrm>
            <a:off x="6963250" y="812598"/>
            <a:ext cx="2381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Confusion Matrix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F511FD-9538-AD40-A12D-64E68B7A138C}"/>
              </a:ext>
            </a:extLst>
          </p:cNvPr>
          <p:cNvSpPr txBox="1"/>
          <p:nvPr/>
        </p:nvSpPr>
        <p:spPr>
          <a:xfrm>
            <a:off x="7309509" y="3574355"/>
            <a:ext cx="1689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Test Metrics</a:t>
            </a:r>
          </a:p>
        </p:txBody>
      </p:sp>
    </p:spTree>
    <p:extLst>
      <p:ext uri="{BB962C8B-B14F-4D97-AF65-F5344CB8AC3E}">
        <p14:creationId xmlns:p14="http://schemas.microsoft.com/office/powerpoint/2010/main" val="3001243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0C895-9275-FB48-810E-202617B37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ABV and IBU Distributions</a:t>
            </a:r>
          </a:p>
        </p:txBody>
      </p:sp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986B049B-3D88-7D46-A5ED-493F33CEA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613" y="2053652"/>
            <a:ext cx="5581987" cy="3935300"/>
          </a:xfrm>
          <a:prstGeom prst="rect">
            <a:avLst/>
          </a:prstGeom>
        </p:spPr>
      </p:pic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9FDCBCB1-2EB8-DE48-980D-FF6B72015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401" y="2053652"/>
            <a:ext cx="5581986" cy="396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776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211D0-D933-894E-93EF-2AF15A53F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Relationship of ABV and IBU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0FA398B9-112C-5D48-A21D-5583FBCCA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208" y="1662141"/>
            <a:ext cx="7143583" cy="511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570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7B716F-53D4-8447-8B27-2F10C1637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5F9B5409-FE8B-CB42-9876-C10BF1EFC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20" y="2228033"/>
            <a:ext cx="3895195" cy="2755851"/>
          </a:xfrm>
          <a:prstGeom prst="rect">
            <a:avLst/>
          </a:prstGeom>
        </p:spPr>
      </p:pic>
      <p:pic>
        <p:nvPicPr>
          <p:cNvPr id="8" name="Picture 7" descr="Chart, box and whisker chart&#10;&#10;Description automatically generated">
            <a:extLst>
              <a:ext uri="{FF2B5EF4-FFF2-40B4-BE49-F238E27FC236}">
                <a16:creationId xmlns:a16="http://schemas.microsoft.com/office/drawing/2014/main" id="{7354B608-1C2E-AE49-9FBB-323D82014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469" y="2228032"/>
            <a:ext cx="3909011" cy="2755852"/>
          </a:xfrm>
          <a:prstGeom prst="rect">
            <a:avLst/>
          </a:prstGeom>
        </p:spPr>
      </p:pic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CD3D630F-C0CB-7149-852E-2677009B9B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4587" y="2228032"/>
            <a:ext cx="3909009" cy="2775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200789-9658-B54C-B644-9D98517457A0}"/>
              </a:ext>
            </a:extLst>
          </p:cNvPr>
          <p:cNvSpPr txBox="1"/>
          <p:nvPr/>
        </p:nvSpPr>
        <p:spPr>
          <a:xfrm>
            <a:off x="582979" y="5217993"/>
            <a:ext cx="31325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There appears the be evidence of a positive relationship between ABV and IBU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3000BA-6B73-4C48-9DE7-9EAA1C130F1B}"/>
              </a:ext>
            </a:extLst>
          </p:cNvPr>
          <p:cNvSpPr txBox="1"/>
          <p:nvPr/>
        </p:nvSpPr>
        <p:spPr>
          <a:xfrm>
            <a:off x="6753427" y="5217993"/>
            <a:ext cx="31325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That relationship also appears to be present when examining specific kinds of beer </a:t>
            </a:r>
          </a:p>
        </p:txBody>
      </p:sp>
    </p:spTree>
    <p:extLst>
      <p:ext uri="{BB962C8B-B14F-4D97-AF65-F5344CB8AC3E}">
        <p14:creationId xmlns:p14="http://schemas.microsoft.com/office/powerpoint/2010/main" val="325336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5B274A4D-A022-7C40-B98F-883F0EF820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8570" y="3039726"/>
            <a:ext cx="6596743" cy="2440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94ADAF-F7C0-F844-A04E-4B4CFD7A7897}"/>
              </a:ext>
            </a:extLst>
          </p:cNvPr>
          <p:cNvSpPr txBox="1"/>
          <p:nvPr/>
        </p:nvSpPr>
        <p:spPr>
          <a:xfrm>
            <a:off x="9998328" y="520267"/>
            <a:ext cx="1263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Kevin Boyd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4DB448-8C84-0048-912F-FE919FEA3C45}"/>
              </a:ext>
            </a:extLst>
          </p:cNvPr>
          <p:cNvSpPr txBox="1"/>
          <p:nvPr/>
        </p:nvSpPr>
        <p:spPr>
          <a:xfrm>
            <a:off x="9948919" y="1130469"/>
            <a:ext cx="136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Scott Frazier</a:t>
            </a:r>
          </a:p>
        </p:txBody>
      </p:sp>
    </p:spTree>
    <p:extLst>
      <p:ext uri="{BB962C8B-B14F-4D97-AF65-F5344CB8AC3E}">
        <p14:creationId xmlns:p14="http://schemas.microsoft.com/office/powerpoint/2010/main" val="840807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4FF5D2-B685-814E-A2C5-3DC9CD23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Breweries Per State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1CF6A5-440F-044F-873C-B2E99B28D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9790" y="702954"/>
            <a:ext cx="7671023" cy="5451662"/>
          </a:xfrm>
          <a:prstGeom prst="rect">
            <a:avLst/>
          </a:prstGeom>
        </p:spPr>
      </p:pic>
      <p:sp>
        <p:nvSpPr>
          <p:cNvPr id="16" name="Frame 15">
            <a:extLst>
              <a:ext uri="{FF2B5EF4-FFF2-40B4-BE49-F238E27FC236}">
                <a16:creationId xmlns:a16="http://schemas.microsoft.com/office/drawing/2014/main" id="{109D2CAF-534D-7842-8728-F6EB2C9F5B3E}"/>
              </a:ext>
            </a:extLst>
          </p:cNvPr>
          <p:cNvSpPr/>
          <p:nvPr/>
        </p:nvSpPr>
        <p:spPr>
          <a:xfrm>
            <a:off x="4726983" y="5587139"/>
            <a:ext cx="743920" cy="309966"/>
          </a:xfrm>
          <a:prstGeom prst="frame">
            <a:avLst>
              <a:gd name="adj1" fmla="val 6117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49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CCFD5E-C877-9740-87A6-F0313650F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Missing Values</a:t>
            </a:r>
          </a:p>
        </p:txBody>
      </p:sp>
      <p:pic>
        <p:nvPicPr>
          <p:cNvPr id="4" name="Picture 3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73023E9A-2BA3-684F-A970-6A4229BBC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945149"/>
            <a:ext cx="7225748" cy="49677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5DCFEB0-E4AF-C740-A1B6-09605B34AD90}"/>
              </a:ext>
            </a:extLst>
          </p:cNvPr>
          <p:cNvSpPr/>
          <p:nvPr/>
        </p:nvSpPr>
        <p:spPr>
          <a:xfrm>
            <a:off x="8079698" y="599607"/>
            <a:ext cx="3655099" cy="2953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744E65-2E8F-6F48-BE4D-6F551CC47E24}"/>
              </a:ext>
            </a:extLst>
          </p:cNvPr>
          <p:cNvSpPr/>
          <p:nvPr/>
        </p:nvSpPr>
        <p:spPr>
          <a:xfrm>
            <a:off x="8115302" y="3552669"/>
            <a:ext cx="3655099" cy="2953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EA8615-A236-FA4F-92EB-1A5ABC12C5B3}"/>
              </a:ext>
            </a:extLst>
          </p:cNvPr>
          <p:cNvSpPr/>
          <p:nvPr/>
        </p:nvSpPr>
        <p:spPr>
          <a:xfrm>
            <a:off x="4346678" y="3552669"/>
            <a:ext cx="3655099" cy="2953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99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FCBF8F-1102-9641-8B3F-C91EF72D0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Median ABV by State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991704-E4E9-6C43-AF76-93859A60D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141" y="2259287"/>
            <a:ext cx="5632012" cy="391363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AC6187C-5A76-0046-99F7-05D2C3E0E85D}"/>
              </a:ext>
            </a:extLst>
          </p:cNvPr>
          <p:cNvCxnSpPr>
            <a:cxnSpLocks/>
          </p:cNvCxnSpPr>
          <p:nvPr/>
        </p:nvCxnSpPr>
        <p:spPr>
          <a:xfrm>
            <a:off x="821410" y="5997844"/>
            <a:ext cx="488197" cy="0"/>
          </a:xfrm>
          <a:prstGeom prst="line">
            <a:avLst/>
          </a:prstGeom>
          <a:ln w="254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01510184-FD81-3347-857B-4A65F25C9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242" y="2518757"/>
            <a:ext cx="6336759" cy="339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1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FCBF8F-1102-9641-8B3F-C91EF72D0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Median IBU by State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CE968D-0886-BE4F-A957-54D364DF6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77" y="2259287"/>
            <a:ext cx="5559068" cy="391587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01B2AE8-92A0-334E-8DF5-A1A8D3F65EA5}"/>
              </a:ext>
            </a:extLst>
          </p:cNvPr>
          <p:cNvCxnSpPr>
            <a:cxnSpLocks/>
          </p:cNvCxnSpPr>
          <p:nvPr/>
        </p:nvCxnSpPr>
        <p:spPr>
          <a:xfrm>
            <a:off x="795580" y="5979763"/>
            <a:ext cx="488197" cy="0"/>
          </a:xfrm>
          <a:prstGeom prst="line">
            <a:avLst/>
          </a:prstGeom>
          <a:ln w="254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4" name="Picture 3" descr="Chart&#10;&#10;Description automatically generated with low confidence">
            <a:extLst>
              <a:ext uri="{FF2B5EF4-FFF2-40B4-BE49-F238E27FC236}">
                <a16:creationId xmlns:a16="http://schemas.microsoft.com/office/drawing/2014/main" id="{47332285-FD22-8F48-93D8-54162C078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3271" y="2565820"/>
            <a:ext cx="6308730" cy="330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75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C8563-0C3A-6546-A65D-BC417C732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Highest ABV and IBU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9B95C5-E996-CF47-A4D4-94BCA61DA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477" y="2287003"/>
            <a:ext cx="5495290" cy="38604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6D0897-5377-BD4D-9CA2-A30906F55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236" y="2287003"/>
            <a:ext cx="5495289" cy="38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14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C3D27E-C81A-C94B-BA96-C462F9EE4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ABV Distribution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4649B701-86A5-ED4F-BC10-1E2780B6A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936117"/>
            <a:ext cx="7225748" cy="49857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719C17-676D-2D40-80D0-EE63607457A4}"/>
              </a:ext>
            </a:extLst>
          </p:cNvPr>
          <p:cNvSpPr txBox="1"/>
          <p:nvPr/>
        </p:nvSpPr>
        <p:spPr>
          <a:xfrm>
            <a:off x="9422229" y="1690900"/>
            <a:ext cx="1691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Mean: 0.05977</a:t>
            </a:r>
          </a:p>
          <a:p>
            <a:r>
              <a:rPr lang="en-US" dirty="0"/>
              <a:t>Median: 0.056 </a:t>
            </a:r>
          </a:p>
        </p:txBody>
      </p:sp>
    </p:spTree>
    <p:extLst>
      <p:ext uri="{BB962C8B-B14F-4D97-AF65-F5344CB8AC3E}">
        <p14:creationId xmlns:p14="http://schemas.microsoft.com/office/powerpoint/2010/main" val="60096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211D0-D933-894E-93EF-2AF15A53F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ABV Distribution</a:t>
            </a: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53E640DE-823A-C348-A2C5-C176BB13C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88" y="2128604"/>
            <a:ext cx="5465390" cy="3866764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6D51B8E3-2D2E-EC4C-90E3-C817C62EB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165" y="2128604"/>
            <a:ext cx="5465389" cy="394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8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BCCA7F-241A-D446-98C2-69C1AF19D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Relationship Between ABV and IBU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78B48122-8C3F-F346-9EBD-84ADB1E0D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872891"/>
            <a:ext cx="7225748" cy="511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182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169</Words>
  <Application>Microsoft Macintosh PowerPoint</Application>
  <PresentationFormat>Widescreen</PresentationFormat>
  <Paragraphs>61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PowerPoint Presentation</vt:lpstr>
      <vt:lpstr>Breweries Per State</vt:lpstr>
      <vt:lpstr>Missing Values</vt:lpstr>
      <vt:lpstr>Median ABV by State</vt:lpstr>
      <vt:lpstr>Median IBU by State</vt:lpstr>
      <vt:lpstr>Highest ABV and IBU</vt:lpstr>
      <vt:lpstr>ABV Distribution</vt:lpstr>
      <vt:lpstr>ABV Distribution</vt:lpstr>
      <vt:lpstr>Relationship Between ABV and IBU</vt:lpstr>
      <vt:lpstr>k-NN Model</vt:lpstr>
      <vt:lpstr>k-NN Model</vt:lpstr>
      <vt:lpstr>Best Value for K</vt:lpstr>
      <vt:lpstr>k-NN Model</vt:lpstr>
      <vt:lpstr>ABV and IBU Distributions</vt:lpstr>
      <vt:lpstr>Relationship of ABV and IBU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Boyd, Kevin</dc:creator>
  <cp:lastModifiedBy>Boyd, Kevin</cp:lastModifiedBy>
  <cp:revision>11</cp:revision>
  <dcterms:created xsi:type="dcterms:W3CDTF">2021-10-10T21:38:01Z</dcterms:created>
  <dcterms:modified xsi:type="dcterms:W3CDTF">2021-10-21T03:39:26Z</dcterms:modified>
</cp:coreProperties>
</file>

<file path=docProps/thumbnail.jpeg>
</file>